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611" r:id="rId3"/>
    <p:sldId id="629" r:id="rId5"/>
    <p:sldId id="624" r:id="rId6"/>
    <p:sldId id="642" r:id="rId7"/>
    <p:sldId id="643" r:id="rId8"/>
    <p:sldId id="634" r:id="rId9"/>
    <p:sldId id="636" r:id="rId10"/>
    <p:sldId id="637" r:id="rId11"/>
    <p:sldId id="638" r:id="rId12"/>
    <p:sldId id="639" r:id="rId13"/>
    <p:sldId id="632" r:id="rId14"/>
    <p:sldId id="633" r:id="rId15"/>
    <p:sldId id="640" r:id="rId16"/>
    <p:sldId id="612" r:id="rId17"/>
    <p:sldId id="631" r:id="rId18"/>
    <p:sldId id="625" r:id="rId19"/>
    <p:sldId id="646" r:id="rId20"/>
  </p:sldIdLst>
  <p:sldSz cx="9144000" cy="5143500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FF33CC"/>
    <a:srgbClr val="34421A"/>
    <a:srgbClr val="1A210D"/>
    <a:srgbClr val="67603B"/>
    <a:srgbClr val="AEBD5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982"/>
    <p:restoredTop sz="85146"/>
  </p:normalViewPr>
  <p:slideViewPr>
    <p:cSldViewPr snapToGrid="0" snapToObjects="1" showGuides="1">
      <p:cViewPr>
        <p:scale>
          <a:sx n="90" d="100"/>
          <a:sy n="90" d="100"/>
        </p:scale>
        <p:origin x="-114" y="-924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7E075F2-DC86-4778-9CFB-7F5D3031CCA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9" descr="구름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1" descr="C:\Users\Administrator\AppData\Roaming\Tencent\Users\541737432\QQ\WinTemp\RichOle\PF)YY[XUZJVTWXQJU7M1_F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3290" y="4491079"/>
            <a:ext cx="9419130" cy="801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0365D04-10B9-46D8-9E3E-955C499753EF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9" descr="구름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1" descr="C:\Users\Administrator\AppData\Roaming\Tencent\Users\541737432\QQ\WinTemp\RichOle\PF)YY[XUZJVTWXQJU7M1_F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3290" y="4491079"/>
            <a:ext cx="9419130" cy="801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0365D04-10B9-46D8-9E3E-955C499753EF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C:\Users\Administrator\AppData\Roaming\Tencent\Users\541737432\QQ\WinTemp\RichOle\PF)YY[XUZJVTWXQJU7M1_F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290" y="4491079"/>
            <a:ext cx="9419130" cy="801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0365D04-10B9-46D8-9E3E-955C499753EF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3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39" descr="구름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5838" y="179388"/>
            <a:ext cx="682625" cy="3635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40" descr="구름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6" name="组合 10"/>
          <p:cNvGrpSpPr/>
          <p:nvPr userDrawn="1"/>
        </p:nvGrpSpPr>
        <p:grpSpPr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5127" name="Oval 17"/>
            <p:cNvSpPr/>
            <p:nvPr userDrawn="1"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9525">
              <a:noFill/>
            </a:ln>
          </p:spPr>
          <p:txBody>
            <a:bodyPr wrap="none" anchor="ctr"/>
            <a:p>
              <a:pPr lvl="0"/>
              <a:endParaRPr lang="ko-KR" altLang="en-US" dirty="0">
                <a:latin typeface="Calibri" panose="020F0502020204030204" pitchFamily="34" charset="0"/>
                <a:ea typeface="Malgun Gothic" panose="020B0503020000020004" pitchFamily="34" charset="-127"/>
              </a:endParaRPr>
            </a:p>
          </p:txBody>
        </p:sp>
        <p:pic>
          <p:nvPicPr>
            <p:cNvPr id="5128" name="Picture 16" descr="꽃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129" name="矩形 3"/>
          <p:cNvSpPr/>
          <p:nvPr userDrawn="1"/>
        </p:nvSpPr>
        <p:spPr>
          <a:xfrm>
            <a:off x="5580063" y="5080000"/>
            <a:ext cx="3119437" cy="260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/>
            <a:r>
              <a:rPr lang="zh-CN" altLang="en-US" sz="1100" dirty="0">
                <a:solidFill>
                  <a:srgbClr val="41414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100" dirty="0">
              <a:solidFill>
                <a:srgbClr val="41414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30" name="TextBox 3"/>
          <p:cNvSpPr/>
          <p:nvPr userDrawn="1"/>
        </p:nvSpPr>
        <p:spPr>
          <a:xfrm>
            <a:off x="2087563" y="1006475"/>
            <a:ext cx="4968875" cy="5048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defTabSz="914400"/>
            <a:r>
              <a:rPr lang="zh-CN" altLang="en-US" sz="2800" dirty="0">
                <a:solidFill>
                  <a:srgbClr val="014079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感受美好自然，培养语文素养！</a:t>
            </a:r>
            <a:endParaRPr lang="zh-CN" altLang="en-US" sz="2800" dirty="0">
              <a:solidFill>
                <a:srgbClr val="01407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131" name="TextBox 3"/>
          <p:cNvSpPr/>
          <p:nvPr userDrawn="1"/>
        </p:nvSpPr>
        <p:spPr>
          <a:xfrm>
            <a:off x="1833563" y="1471613"/>
            <a:ext cx="5399087" cy="5048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algn="ctr" defTabSz="914400"/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GAN SHOU MEI HAO ZI RAN</a:t>
            </a:r>
            <a:r>
              <a:rPr lang="zh-CN" altLang="en-US" sz="1600" dirty="0">
                <a:solidFill>
                  <a:srgbClr val="01407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1600" dirty="0">
                <a:solidFill>
                  <a:srgbClr val="014079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PEI YANG YU WEN SU YANG</a:t>
            </a:r>
            <a:endParaRPr lang="zh-CN" altLang="en-US" sz="1600" dirty="0">
              <a:solidFill>
                <a:srgbClr val="014079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0365D04-10B9-46D8-9E3E-955C499753EF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二级</a:t>
            </a:r>
            <a:endParaRPr lang="zh-CN" altLang="en-US" dirty="0"/>
          </a:p>
          <a:p>
            <a:pPr lvl="2" indent="-228600"/>
            <a:r>
              <a:rPr lang="zh-CN" altLang="en-US" dirty="0"/>
              <a:t>三级</a:t>
            </a:r>
            <a:endParaRPr lang="zh-CN" altLang="en-US" dirty="0"/>
          </a:p>
          <a:p>
            <a:pPr lvl="3" indent="-228600"/>
            <a:r>
              <a:rPr lang="zh-CN" altLang="en-US" dirty="0"/>
              <a:t>四级</a:t>
            </a:r>
            <a:endParaRPr lang="zh-CN" altLang="en-US" dirty="0"/>
          </a:p>
          <a:p>
            <a:pPr lvl="4" indent="-228600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0365D04-10B9-46D8-9E3E-955C499753EF}" type="datetimeFigureOut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>
              <a:buNone/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11" descr="C:\Users\Administrator\AppData\Roaming\Tencent\Users\541737432\QQ\WinTemp\RichOle\TWW%`~7B$E6~G34[9`~$BLN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7575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图片 46" descr="枫叶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5" y="2609850"/>
            <a:ext cx="1058863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48"/>
          <p:cNvSpPr txBox="1"/>
          <p:nvPr/>
        </p:nvSpPr>
        <p:spPr>
          <a:xfrm>
            <a:off x="1936144" y="1464138"/>
            <a:ext cx="5832648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"/>
          </a:effectLst>
        </p:spPr>
        <p:txBody>
          <a:bodyPr lIns="68580" tIns="34290" rIns="68580" bIns="34290">
            <a:spAutoFit/>
          </a:bodyPr>
          <a:lstStyle/>
          <a:p>
            <a:pPr marR="0" defTabSz="457200">
              <a:buClrTx/>
              <a:buSzTx/>
              <a:buFontTx/>
              <a:defRPr/>
            </a:pPr>
            <a:r>
              <a:rPr kumimoji="0" lang="en-US" altLang="zh-CN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22  </a:t>
            </a:r>
            <a:r>
              <a:rPr kumimoji="0" lang="zh-CN" altLang="en-US" sz="5100" b="1" kern="1200" cap="none" spc="0" normalizeH="0" baseline="0" noProof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读不完的大书</a:t>
            </a:r>
            <a:endParaRPr kumimoji="0" lang="zh-CN" altLang="en-US" sz="5100" b="1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7172" name="图片 46" descr="枫叶副本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588" y="2609850"/>
            <a:ext cx="1058862" cy="1014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矩形 21"/>
          <p:cNvSpPr/>
          <p:nvPr/>
        </p:nvSpPr>
        <p:spPr bwMode="auto">
          <a:xfrm>
            <a:off x="3055938" y="2730291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仿宋" panose="02010609060101010101" charset="-122"/>
              </a:rPr>
              <a:t> 拓展积累</a:t>
            </a:r>
            <a:endParaRPr kumimoji="0" lang="zh-CN" altLang="en-US" sz="4000" b="1" i="0" u="none" strike="noStrike" kern="120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glow rad="304800">
                  <a:schemeClr val="bg1">
                    <a:alpha val="60000"/>
                  </a:schemeClr>
                </a:glo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仿宋" panose="02010609060101010101" charset="-122"/>
            </a:endParaRPr>
          </a:p>
        </p:txBody>
      </p:sp>
      <p:grpSp>
        <p:nvGrpSpPr>
          <p:cNvPr id="7174" name="组合 23"/>
          <p:cNvGrpSpPr/>
          <p:nvPr/>
        </p:nvGrpSpPr>
        <p:grpSpPr>
          <a:xfrm>
            <a:off x="5651500" y="11113"/>
            <a:ext cx="3465513" cy="368300"/>
            <a:chOff x="5371156" y="221786"/>
            <a:chExt cx="3383280" cy="349289"/>
          </a:xfrm>
        </p:grpSpPr>
        <p:sp>
          <p:nvSpPr>
            <p:cNvPr id="10" name="矩形 9"/>
            <p:cNvSpPr/>
            <p:nvPr/>
          </p:nvSpPr>
          <p:spPr>
            <a:xfrm flipH="1">
              <a:off x="5371156" y="269964"/>
              <a:ext cx="3383280" cy="251427"/>
            </a:xfrm>
            <a:prstGeom prst="rect">
              <a:avLst/>
            </a:prstGeom>
            <a:gradFill flip="none"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文本框 1"/>
            <p:cNvSpPr txBox="1">
              <a:spLocks noChangeArrowheads="1"/>
            </p:cNvSpPr>
            <p:nvPr/>
          </p:nvSpPr>
          <p:spPr bwMode="auto">
            <a:xfrm>
              <a:off x="5496693" y="221786"/>
              <a:ext cx="3135306" cy="349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人教版  语文  </a:t>
              </a: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三年级  </a:t>
              </a: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ea"/>
                  <a:ea typeface="+mj-ea"/>
                  <a:cs typeface="+mn-cs"/>
                </a:rPr>
                <a:t>上册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5800" y="830263"/>
            <a:ext cx="8002588" cy="2493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indent="62738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撮撮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绿茸茸的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苔藓，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我仿佛看到了它们安家的艰辛。猛地，手指尖触到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鼓囊囊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的衣兜。对，带来的礼物还没拿出来呢。我忙把衣兜里的红枣儿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这是我从树上一个一个挑着摘的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大把大把地掏出来，轻轻地放在它们的身边。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44958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直到离开草棚，我的心还在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怦怦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地跳：刺猬呀，吃了我送的红枣儿，你们还会搬家吗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？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矩形 1"/>
          <p:cNvSpPr/>
          <p:nvPr/>
        </p:nvSpPr>
        <p:spPr>
          <a:xfrm>
            <a:off x="820738" y="1298575"/>
            <a:ext cx="7597775" cy="33242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第二天晚上，月亮在云缝里缓缓地游着，时隐时现，像是在捉迷藏。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吃完饭，刚到草棚前，几个圆乎乎的东西，正从草棚里滚出来。啊，刺猬一家子出来散步了！我一撩竹帘，蹦出门外。刺猬们惊慌了，掉过头来就要往回跑。我想起手里拿着吃的，赶忙扔过去。兴许它们猜到我就是供应它们食品的人吧，大刺猬不动了，孩子们不跑了，都埋头吃起东西来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4" name="矩形 2"/>
          <p:cNvSpPr/>
          <p:nvPr/>
        </p:nvSpPr>
        <p:spPr>
          <a:xfrm>
            <a:off x="3448050" y="739775"/>
            <a:ext cx="2659063" cy="5588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带刺的朋友（三）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1"/>
          <p:cNvSpPr/>
          <p:nvPr/>
        </p:nvSpPr>
        <p:spPr>
          <a:xfrm>
            <a:off x="820738" y="430213"/>
            <a:ext cx="7597775" cy="4246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这时我才发现，小刺猬很乖巧，总是跟在爸爸妈妈的身后，怵怵胆胆地吃吃停停。大刺猬倒像不认生，噘着小嘴，瞪着小眼，亲昵地看看孩子，像是说：孩子们，大胆些，他是不会伤害我们的。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爸爸走出屋来乘凉，见我身边围着几只刺猬，先是一愣，随后坐在我的身边，脸上泛起满意的笑。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突然，身边传来“汪汪”的叫声，原来是我家的大黑狗来了。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我刚站起身，大黑狗已经向那几只刺猬扑去，刺猬可真鬼头，一个个把身子紧紧地缩成一团，洒满月光的庭院里，如同长着六个“仙人球”似的。大黑狗很快调过头去，“昂昂”地哀叫着溜走了。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1"/>
          <p:cNvSpPr/>
          <p:nvPr/>
        </p:nvSpPr>
        <p:spPr>
          <a:xfrm>
            <a:off x="820738" y="500063"/>
            <a:ext cx="7597775" cy="14049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爸爸笑着说：“俗话说：狗啃刺猬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没处下嘴。你瞧，大老黑的嘴被刺猬扎破了吧。”可不是，等我追上大黑狗一看，大黑狗嘴上正滴着血哩。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200" y="1884363"/>
            <a:ext cx="7562850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小刺猬的哪些举动吸引了“我”？它还有哪些高明的本事？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5175" y="2906713"/>
            <a:ext cx="7932738" cy="16906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627380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刺猬又来偷枣，仓皇逃跑的举动吸引了“我”。小刺猬的高明本事还有：它能养护一家；能打败大黑狗，连老虎都对它没有办法。</a:t>
            </a:r>
            <a:endParaRPr lang="zh-CN" altLang="en-US" sz="24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1"/>
          <p:cNvSpPr/>
          <p:nvPr/>
        </p:nvSpPr>
        <p:spPr>
          <a:xfrm>
            <a:off x="790575" y="1403350"/>
            <a:ext cx="7627938" cy="2862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马哈多是一名护林员，他养着一只猎狗。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有一次，他带着猎狗上山巡逻。在一处草丛中，猎狗咬住马哈多的衣角，汪汪汪地叫起来。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马哈多向前走了几步，拨开草丛，发现地上躺着一只受伤的乌鸦。马哈多把乌鸦带回家，给它抹药，帮它养伤。乌鸦的伤很快就好了。从此，乌鸦成了马哈多和猎狗的小伙伴。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6" name="矩形 2"/>
          <p:cNvSpPr/>
          <p:nvPr/>
        </p:nvSpPr>
        <p:spPr>
          <a:xfrm>
            <a:off x="4078288" y="882650"/>
            <a:ext cx="958850" cy="4810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好伙伴</a:t>
            </a:r>
            <a:endParaRPr lang="zh-CN" altLang="en-US" sz="2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507" name="Picture 10" descr="https://ps.ssl.qhimg.com/sdmt/209_135_100/t01b68d698e8278dcfb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6675" y="831850"/>
            <a:ext cx="1644650" cy="10636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831850" y="531813"/>
            <a:ext cx="7512050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马哈多和猎狗外出护林时，乌鸦就守在家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里。护林回来，乌鸦就会哇哇地叫着迎接他们。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日子过得很快乐。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53657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可是，过了不久，发生了一件意外的事：马哈多两天两夜没见到可爱的猎狗了。他很担心，吃不下饭，睡不着觉，像得了一场大病。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53657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“猎狗，你究竟在哪里呀？”马哈多抬头望望乌鸦。乌鸦飞进飞出，也显得焦急不安。更令马哈多惊奇的是，乌鸦把他放在院子里的肉一块一块都叼走了。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22530" name="Picture 7" descr="https://ps.ssl.qhimg.com/sdmt/166_135_100/t01dcc5c98be73055d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8575" y="682625"/>
            <a:ext cx="1485900" cy="1208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1"/>
          <p:cNvSpPr/>
          <p:nvPr/>
        </p:nvSpPr>
        <p:spPr>
          <a:xfrm>
            <a:off x="820738" y="935038"/>
            <a:ext cx="7510462" cy="2862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马哈多心里想：它把肉叼到哪里去了呢？我得弄明白。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乌鸦叼着肉在前边飞，马哈多紧紧地跟在后面。乌鸦落在一口枯井边，把肉投入井中。马哈多往井里一看，什么都明白了。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原来，他心爱的猎狗掉进了枯井，井太深了，它爬不出来。乌鸦怕它饿死，就一次一次地给它送食物。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马哈多看着他的两个好伙伴，激动得流下了眼泪。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4" name="Picture 2" descr="http://p3.so.qhmsg.com/bdr/_240_/t01e11a6cf4c0f735e8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875588" y="801688"/>
            <a:ext cx="708025" cy="652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869950" y="3797300"/>
            <a:ext cx="7359650" cy="520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zh-CN" sz="2200" b="1" dirty="0">
                <a:solidFill>
                  <a:srgbClr val="0066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马哈多看着他的两个好伙伴，为什么流下了眼泪？</a:t>
            </a:r>
            <a:endParaRPr lang="zh-CN" altLang="zh-CN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690563" y="1176338"/>
            <a:ext cx="7858125" cy="16906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627380"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马哈多因为心爱的猎狗失而复得而高兴，流下喜悦的眼泪；更是看到两个伙伴相互照顾、相互关爱，被深深地感动，流下感动的眼泪。</a:t>
            </a:r>
            <a:endParaRPr lang="zh-CN" altLang="en-US" sz="2400" b="1" dirty="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946150" y="823913"/>
            <a:ext cx="7164388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描写动物活动的词语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蹦蹦跳跳  高空盘旋  展翅滑翔  猛扑而下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描写大自然的成语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千山万水  千岩万壑  山明水秀  山重水复</a:t>
            </a:r>
            <a:b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</a:b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山高水长  大雨滂沱  万紫千红  湖光山色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12119" y="169688"/>
            <a:ext cx="224292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词语积累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1"/>
          <p:cNvSpPr/>
          <p:nvPr/>
        </p:nvSpPr>
        <p:spPr>
          <a:xfrm>
            <a:off x="439738" y="665163"/>
            <a:ext cx="8258175" cy="3900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描写大自然的句子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小麻雀叽叽喳喳、蹦蹦跳跳的，叫人愉悦。</a:t>
            </a:r>
            <a:b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老鹰在高空盘旋，展翅滑翔，突然猛扑而下，给人以雄健勇猛的感觉。</a:t>
            </a:r>
            <a:b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微风吹来，沙沙的竹叶声，如同温柔的细语。</a:t>
            </a:r>
            <a:b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</a:b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在秋高气爽的日子里，棕榈树倒映在池塘的水中，小鱼在倒影间游玩，又是另一种境界。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31939" y="75602"/>
            <a:ext cx="3262433" cy="7078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美句拓展积累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1"/>
          <p:cNvSpPr/>
          <p:nvPr/>
        </p:nvSpPr>
        <p:spPr>
          <a:xfrm>
            <a:off x="450850" y="601663"/>
            <a:ext cx="8258175" cy="39703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池塘边的棕榈树高大挺拔，大蒲扇似的叶子在风中摇摆，一副超凡脱俗的样子。</a:t>
            </a:r>
            <a:endParaRPr lang="en-US" altLang="zh-CN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6.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近处的大树枝繁叶茂，小草叶子鲜嫩茁壮，小花绚丽多姿。一阵风吹来，花草树木一起奏响了“森林交响曲”，一只只蝴蝶随着“交响曲”跳起了欢快的舞蹈。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7.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柳树舒展开了黄绿嫩叶的枝条，在微微的春风中轻轻地拂动，像一群群身着绿装的仙女在翩翩起舞。夹在柳树中间的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1"/>
          <p:cNvSpPr/>
          <p:nvPr/>
        </p:nvSpPr>
        <p:spPr>
          <a:xfrm>
            <a:off x="450850" y="601663"/>
            <a:ext cx="8258175" cy="2862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桃树也开出了鲜艳的花朵，绿的柳、红的花，真是美极了！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8.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如果说大自然是一幅画，那么再好的笔墨也无法描绘它随处可见的绚丽。如果说大自然是一首诗，那么再美的语言也无法说清它带给我的乐趣。如果说大自然是一首歌，那么它将唤醒我心底沉积的幸福。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1"/>
          <p:cNvSpPr/>
          <p:nvPr/>
        </p:nvSpPr>
        <p:spPr>
          <a:xfrm>
            <a:off x="685800" y="1270000"/>
            <a:ext cx="8002588" cy="32924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夜幕悄悄地降落下来，大地被笼罩在铅色一样的暗纱里了。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我偷偷地躲在树丛的背后。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过了好长时间，还没见到刺猬的影子，我忐忑不安起来。昨天晚上刚刚偷了枣儿，窝里一定还有吃的。兴许不来了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不，爸爸说过，刺猬的食量可大呢，一天一夜，它准会饿坏了。那么，一旦它发现墙根儿处都撒了沙子，会不会感到奇怪，猜到了我的心理：噢，想顺着沙子上的脚印找窝呀，我才不去了呢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不，不会的，昨天晚上偷枣儿并没被人看见，今天晚上还得去，红枣儿多甜呀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4" name="矩形 1"/>
          <p:cNvSpPr/>
          <p:nvPr/>
        </p:nvSpPr>
        <p:spPr>
          <a:xfrm>
            <a:off x="3448050" y="820738"/>
            <a:ext cx="2247900" cy="482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带刺的朋友（二）</a:t>
            </a:r>
            <a:endParaRPr lang="zh-CN" altLang="en-US" sz="2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21734" y="112781"/>
            <a:ext cx="32624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美文拓展阅读</a:t>
            </a:r>
            <a:endParaRPr kumimoji="0" lang="zh-CN" altLang="en-US" sz="4000" b="1" i="0" u="none" strike="noStrike" kern="1200" cap="none" spc="0" normalizeH="0" baseline="0" noProof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02767" y="55566"/>
            <a:ext cx="1515745" cy="14522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1"/>
          <p:cNvSpPr/>
          <p:nvPr/>
        </p:nvSpPr>
        <p:spPr>
          <a:xfrm>
            <a:off x="685800" y="830263"/>
            <a:ext cx="8002588" cy="3694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我静静地蹲在那里，替刺猬问着、答着。不知过了多少时候，皎洁的月光又把庭院洒满了。啊，时候已经不早了。我的心慢慢凉下来，断定小刺猬发现了沙地，是不会再来的了。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突然，我眼前一亮，奇妙的现象终于出现了。小东西钻出水沟眼儿，顺着墙根，直向枣树底下跑来。临上树，它伸出头，四下看了看。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偷偷扔过去一粒小石子。石子落在地上，发出“啪”的声响。小刺猬闻声，愣了半天，没有发现什么异常变化，又壮起胆子，再次准备上树了。我又扔过去一粒小石子。这回，小刺猾兴许预感到了不祥的征兆，转过头，赶忙向水沟眼儿跑去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1"/>
          <p:cNvSpPr/>
          <p:nvPr/>
        </p:nvSpPr>
        <p:spPr>
          <a:xfrm>
            <a:off x="685800" y="830263"/>
            <a:ext cx="8002588" cy="3694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我心里暗暗高兴：跑吧，跑吧，带我去找你的家吧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我赶忙绕过墙头，来到水沟眼的跟前，打开手电筒一照，哈哈，薄薄的沙面上，留下两行清晰的小脚印。那脚印，顺着墙根，一直向前延伸。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我家北屋旁边，有个草棚子。平时，里边堆着杂草和一些不常用的东西，只有我家芦花母鸡，爱到那里的草窝上去下蛋，除了妈妈去拣蛋，是很少有人去的。从刺猬的脚印来看，我断定它就住在那里边。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 algn="just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我在草棚里慢慢地搜寻着。墙角草堆里，传来窸窸窣窣的声音。仔细一瞧，两只大刺猬，团成大刺球，紧紧挤在一起哩。它们一动也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85800" y="830263"/>
            <a:ext cx="8002588" cy="3694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indent="62738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不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动，背上长长的硬刺，根根竖起来，时刻准备刺向来犯的敌人。在两只大刺猬的腹部，蠕动着四个白乎乎的小刺球。呀，这不是小刺猬吗？怪不得大刺猬那样匆忙地去寻食，原来是为了这四个可爱的小宝宝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……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44958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“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嗡”地一下，我的脑袋仿佛涨大了好几圈，心里感到一阵内疚。刺猬妈妈夜里出去找吃的，我倒把它吓了回来。没有吃的，小家伙还不饿？再说，听爸爸讲，刺猬一旦发现有人打到了它的住处，它们就要搬家了。眼下，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携儿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带女的，搬到哪去呢？安个家多不容易呀。望着它们身边铺着的碧绿的树叶子、鲜嫩的青草，以及从房背阴处扯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来</a:t>
            </a: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974806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2720</Words>
  <Application>WPS 演示</Application>
  <PresentationFormat>全屏显示(16:9)</PresentationFormat>
  <Paragraphs>85</Paragraphs>
  <Slides>17</Slides>
  <Notes>1</Notes>
  <HiddenSlides>1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Malgun Gothic</vt:lpstr>
      <vt:lpstr>微软雅黑</vt:lpstr>
      <vt:lpstr>黑体</vt:lpstr>
      <vt:lpstr>Times New Roman</vt:lpstr>
      <vt:lpstr>楷体</vt:lpstr>
      <vt:lpstr>Arial</vt:lpstr>
      <vt:lpstr>华文行楷</vt:lpstr>
      <vt:lpstr>仿宋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708</cp:revision>
  <dcterms:created xsi:type="dcterms:W3CDTF">2015-12-30T08:03:25Z</dcterms:created>
  <dcterms:modified xsi:type="dcterms:W3CDTF">2021-09-05T09:16:44Z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